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Lat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bold.fntdata"/><Relationship Id="rId11" Type="http://schemas.openxmlformats.org/officeDocument/2006/relationships/slide" Target="slides/slide6.xml"/><Relationship Id="rId22" Type="http://schemas.openxmlformats.org/officeDocument/2006/relationships/font" Target="fonts/Lato-boldItalic.fntdata"/><Relationship Id="rId10" Type="http://schemas.openxmlformats.org/officeDocument/2006/relationships/slide" Target="slides/slide5.xml"/><Relationship Id="rId21" Type="http://schemas.openxmlformats.org/officeDocument/2006/relationships/font" Target="fonts/Lat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9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Lato-regular.fntdata"/><Relationship Id="rId6" Type="http://schemas.openxmlformats.org/officeDocument/2006/relationships/slide" Target="slides/slide1.xml"/><Relationship Id="rId18" Type="http://schemas.openxmlformats.org/officeDocument/2006/relationships/font" Target="fonts/Montserra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9c6324d95c_0_6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9c6324d95c_0_6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9c6324d95c_0_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9c6324d95c_0_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9c6324d95c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9c6324d95c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39c6324d95c_0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39c6324d95c_0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9c6324d95c_0_6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9c6324d95c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Los Indie ya compiten en la élite, aunque el trono sigue siendo AAA.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9c6324d95c_0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39c6324d95c_0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9c6324d95c_0_6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9c6324d95c_0_6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39c6324d95c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39c6324d95c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Relationship Id="rId10" Type="http://schemas.openxmlformats.org/officeDocument/2006/relationships/image" Target="../media/image13.png"/><Relationship Id="rId9" Type="http://schemas.openxmlformats.org/officeDocument/2006/relationships/image" Target="../media/image5.png"/><Relationship Id="rId5" Type="http://schemas.openxmlformats.org/officeDocument/2006/relationships/image" Target="../media/image7.png"/><Relationship Id="rId6" Type="http://schemas.openxmlformats.org/officeDocument/2006/relationships/image" Target="../media/image14.png"/><Relationship Id="rId7" Type="http://schemas.openxmlformats.org/officeDocument/2006/relationships/image" Target="../media/image9.png"/><Relationship Id="rId8" Type="http://schemas.openxmlformats.org/officeDocument/2006/relationships/image" Target="../media/image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15.pn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jpg"/><Relationship Id="rId4" Type="http://schemas.openxmlformats.org/officeDocument/2006/relationships/image" Target="../media/image12.jpg"/><Relationship Id="rId5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png"/><Relationship Id="rId4" Type="http://schemas.openxmlformats.org/officeDocument/2006/relationships/image" Target="../media/image20.jpg"/><Relationship Id="rId11" Type="http://schemas.openxmlformats.org/officeDocument/2006/relationships/image" Target="../media/image27.png"/><Relationship Id="rId10" Type="http://schemas.openxmlformats.org/officeDocument/2006/relationships/image" Target="../media/image24.png"/><Relationship Id="rId12" Type="http://schemas.openxmlformats.org/officeDocument/2006/relationships/image" Target="../media/image26.jpg"/><Relationship Id="rId9" Type="http://schemas.openxmlformats.org/officeDocument/2006/relationships/image" Target="../media/image11.jpg"/><Relationship Id="rId5" Type="http://schemas.openxmlformats.org/officeDocument/2006/relationships/image" Target="../media/image28.jpg"/><Relationship Id="rId6" Type="http://schemas.openxmlformats.org/officeDocument/2006/relationships/image" Target="../media/image25.jpg"/><Relationship Id="rId7" Type="http://schemas.openxmlformats.org/officeDocument/2006/relationships/image" Target="../media/image29.png"/><Relationship Id="rId8" Type="http://schemas.openxmlformats.org/officeDocument/2006/relationships/image" Target="../media/image2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900"/>
              <a:t>La evolución de la industria del videojuego (2014–2023)</a:t>
            </a:r>
            <a:endParaRPr sz="2900"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6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Comparativa entre juegos AAA, AA e Indie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gamescom </a:t>
            </a:r>
            <a:r>
              <a:rPr lang="es"/>
              <a:t> — Luis</a:t>
            </a:r>
            <a:r>
              <a:rPr lang="es"/>
              <a:t> Fernández</a:t>
            </a:r>
            <a:endParaRPr/>
          </a:p>
        </p:txBody>
      </p:sp>
      <p:pic>
        <p:nvPicPr>
          <p:cNvPr id="136" name="Google Shape;13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2699976">
            <a:off x="1269979" y="1246816"/>
            <a:ext cx="1564568" cy="389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4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 sz="1200">
                <a:latin typeface="Arial"/>
                <a:ea typeface="Arial"/>
                <a:cs typeface="Arial"/>
                <a:sym typeface="Arial"/>
              </a:rPr>
              <a:t>¿Qué analizamos?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Volumen de lanzamientos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Valoración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 (rating)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Presencia en premios (</a:t>
            </a:r>
            <a:r>
              <a:rPr i="1" lang="es" sz="1100">
                <a:latin typeface="Arial"/>
                <a:ea typeface="Arial"/>
                <a:cs typeface="Arial"/>
                <a:sym typeface="Arial"/>
              </a:rPr>
              <a:t>Game of the Year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)</a:t>
            </a:r>
            <a:br>
              <a:rPr lang="es" sz="1100">
                <a:latin typeface="Arial"/>
                <a:ea typeface="Arial"/>
                <a:cs typeface="Arial"/>
                <a:sym typeface="Arial"/>
              </a:rPr>
            </a:b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Char char="●"/>
            </a:pPr>
            <a:r>
              <a:rPr lang="es" sz="1100">
                <a:latin typeface="Arial"/>
                <a:ea typeface="Arial"/>
                <a:cs typeface="Arial"/>
                <a:sym typeface="Arial"/>
              </a:rPr>
              <a:t>Actualidad 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s" sz="1100">
                <a:latin typeface="Arial"/>
                <a:ea typeface="Arial"/>
                <a:cs typeface="Arial"/>
                <a:sym typeface="Arial"/>
              </a:rPr>
              <a:t>Game of the Year</a:t>
            </a:r>
            <a:r>
              <a:rPr lang="es" sz="1100">
                <a:latin typeface="Arial"/>
                <a:ea typeface="Arial"/>
                <a:cs typeface="Arial"/>
                <a:sym typeface="Arial"/>
              </a:rPr>
              <a:t>)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144"/>
              <a:t>+11 000 juegos (2014–2023) + Nominados y ganadores GOTY.</a:t>
            </a:r>
            <a:endParaRPr i="1" sz="1144"/>
          </a:p>
        </p:txBody>
      </p:sp>
      <p:pic>
        <p:nvPicPr>
          <p:cNvPr id="142" name="Google Shape;142;p14" title="Microsoft_logo_(2012)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700" y="368402"/>
            <a:ext cx="2036424" cy="43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14" title="Electronic-Arts-Logo.svg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8376" y="218612"/>
            <a:ext cx="584024" cy="58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4" title="Riot_Games-Logo.wine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11078" y="1370096"/>
            <a:ext cx="1101409" cy="73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4" title="images (1)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0875" y="2230800"/>
            <a:ext cx="731875" cy="27617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46" name="Google Shape;146;p14" title="Rockstar_Games-Logo.wine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19263" y="123376"/>
            <a:ext cx="1162450" cy="7748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4" title="if-fromsoftware-makes-the-game-would-you-play-it-v0-6gui0elwubue1.jp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638509" y="1036252"/>
            <a:ext cx="772566" cy="434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4" title="capcom-logo-png-transparent.pn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67276" y="780800"/>
            <a:ext cx="945475" cy="945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4" title="unreal-engine-white-logo-png-7017516947713345x5letwbsz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172725" y="240774"/>
            <a:ext cx="540026" cy="540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Tipos de juegos</a:t>
            </a:r>
            <a:br>
              <a:rPr b="1" lang="es"/>
            </a:br>
            <a:r>
              <a:rPr i="1" lang="es" sz="1200"/>
              <a:t>Indie / AA / AAA</a:t>
            </a:r>
            <a:endParaRPr i="1" sz="1200"/>
          </a:p>
        </p:txBody>
      </p:sp>
      <p:pic>
        <p:nvPicPr>
          <p:cNvPr id="155" name="Google Shape;155;p15" title="Total lanzamientos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6850" y="1601970"/>
            <a:ext cx="3000000" cy="3098355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15"/>
          <p:cNvSpPr txBox="1"/>
          <p:nvPr/>
        </p:nvSpPr>
        <p:spPr>
          <a:xfrm>
            <a:off x="1144775" y="2210250"/>
            <a:ext cx="30000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</a:rPr>
              <a:t>Casi la mitad de los juegos lanzados son </a:t>
            </a:r>
            <a:r>
              <a:rPr b="1" lang="es" sz="1100">
                <a:solidFill>
                  <a:schemeClr val="lt1"/>
                </a:solidFill>
              </a:rPr>
              <a:t>Indie</a:t>
            </a:r>
            <a:r>
              <a:rPr lang="es" sz="1100">
                <a:solidFill>
                  <a:schemeClr val="lt1"/>
                </a:solidFill>
              </a:rPr>
              <a:t>, seguidos de los </a:t>
            </a:r>
            <a:r>
              <a:rPr b="1" lang="es" sz="1100">
                <a:solidFill>
                  <a:schemeClr val="lt1"/>
                </a:solidFill>
              </a:rPr>
              <a:t>AA</a:t>
            </a:r>
            <a:r>
              <a:rPr lang="es" sz="1100">
                <a:solidFill>
                  <a:schemeClr val="lt1"/>
                </a:solidFill>
              </a:rPr>
              <a:t> y </a:t>
            </a:r>
            <a:r>
              <a:rPr b="1" lang="es" sz="1100">
                <a:solidFill>
                  <a:schemeClr val="lt1"/>
                </a:solidFill>
              </a:rPr>
              <a:t>AAA</a:t>
            </a:r>
            <a:r>
              <a:rPr lang="es" sz="1100">
                <a:solidFill>
                  <a:schemeClr val="lt1"/>
                </a:solidFill>
              </a:rPr>
              <a:t>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</a:rPr>
              <a:t>Esto muestra que el desarrollo independiente se ha convertido en el motor creativo de la industria.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57" name="Google Shape;157;p15" title="8DRbfb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7500" y="3923627"/>
            <a:ext cx="1212600" cy="617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15" title="5e1d50119e5eb50194ef7b26e16e682d.jpg"/>
          <p:cNvPicPr preferRelativeResize="0"/>
          <p:nvPr/>
        </p:nvPicPr>
        <p:blipFill rotWithShape="1">
          <a:blip r:embed="rId5">
            <a:alphaModFix/>
          </a:blip>
          <a:srcRect b="36852" l="31570" r="32115" t="38126"/>
          <a:stretch/>
        </p:blipFill>
        <p:spPr>
          <a:xfrm>
            <a:off x="2967536" y="3880649"/>
            <a:ext cx="574288" cy="7035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Evolución del número de lanzamientos</a:t>
            </a:r>
            <a:endParaRPr/>
          </a:p>
        </p:txBody>
      </p:sp>
      <p:sp>
        <p:nvSpPr>
          <p:cNvPr id="164" name="Google Shape;164;p16"/>
          <p:cNvSpPr txBox="1"/>
          <p:nvPr/>
        </p:nvSpPr>
        <p:spPr>
          <a:xfrm>
            <a:off x="6666150" y="1956225"/>
            <a:ext cx="1863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</a:rPr>
              <a:t>Los </a:t>
            </a:r>
            <a:r>
              <a:rPr b="1" lang="es" sz="1100">
                <a:solidFill>
                  <a:schemeClr val="lt1"/>
                </a:solidFill>
              </a:rPr>
              <a:t>Indie</a:t>
            </a:r>
            <a:r>
              <a:rPr lang="es" sz="1100">
                <a:solidFill>
                  <a:schemeClr val="lt1"/>
                </a:solidFill>
              </a:rPr>
              <a:t> crecen con fuerza hasta 2020, impulsados por plataformas digitales y accesibilidad tecnológica.</a:t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</a:rPr>
              <a:t>Los </a:t>
            </a:r>
            <a:r>
              <a:rPr b="1" lang="es" sz="1100">
                <a:solidFill>
                  <a:schemeClr val="lt1"/>
                </a:solidFill>
              </a:rPr>
              <a:t>AAA</a:t>
            </a:r>
            <a:r>
              <a:rPr lang="es" sz="1100">
                <a:solidFill>
                  <a:schemeClr val="lt1"/>
                </a:solidFill>
              </a:rPr>
              <a:t> se mantienen estables y los </a:t>
            </a:r>
            <a:r>
              <a:rPr b="1" lang="es" sz="1100">
                <a:solidFill>
                  <a:schemeClr val="lt1"/>
                </a:solidFill>
              </a:rPr>
              <a:t>AA</a:t>
            </a:r>
            <a:r>
              <a:rPr lang="es" sz="1100">
                <a:solidFill>
                  <a:schemeClr val="lt1"/>
                </a:solidFill>
              </a:rPr>
              <a:t> disminuyen.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165" name="Google Shape;16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75" y="1529550"/>
            <a:ext cx="6101249" cy="332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6" title="unreal-engine-white-logo-png-7017516947713345x5letwbsz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80100" y="4040474"/>
            <a:ext cx="540026" cy="5400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67" name="Google Shape;167;p16" title="images (1)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3175" y="4172400"/>
            <a:ext cx="731875" cy="276175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"/>
          <p:cNvSpPr txBox="1"/>
          <p:nvPr/>
        </p:nvSpPr>
        <p:spPr>
          <a:xfrm>
            <a:off x="3530875" y="1025850"/>
            <a:ext cx="23556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NOTA MEDIA GENERAL: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AAA:	3.25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AA:	3.05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Indie:	2.97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3" name="Google Shape;173;p17"/>
          <p:cNvSpPr txBox="1"/>
          <p:nvPr/>
        </p:nvSpPr>
        <p:spPr>
          <a:xfrm>
            <a:off x="3530875" y="3161463"/>
            <a:ext cx="1815000" cy="12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NOTA MEDIA: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(10 mejores juegos/tipo)</a:t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Indie:	4.92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AA:	4.88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-"/>
            </a:pPr>
            <a:r>
              <a:rPr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AAA:	4.70</a:t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4" name="Google Shape;1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650" y="541476"/>
            <a:ext cx="2816150" cy="1726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650" y="2840600"/>
            <a:ext cx="2816138" cy="18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17" title="PlayStation-Logo-1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6575" y="421650"/>
            <a:ext cx="1502249" cy="1169227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17"/>
          <p:cNvSpPr txBox="1"/>
          <p:nvPr/>
        </p:nvSpPr>
        <p:spPr>
          <a:xfrm>
            <a:off x="7329850" y="4805325"/>
            <a:ext cx="1101000" cy="2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9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*Valoración sobre 5</a:t>
            </a:r>
            <a:endParaRPr i="1" sz="9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"/>
          <p:cNvSpPr txBox="1"/>
          <p:nvPr>
            <p:ph idx="1" type="body"/>
          </p:nvPr>
        </p:nvSpPr>
        <p:spPr>
          <a:xfrm>
            <a:off x="812725" y="4305375"/>
            <a:ext cx="45792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/>
              <a:t>Histórico de n</a:t>
            </a:r>
            <a:r>
              <a:rPr lang="es" sz="1500"/>
              <a:t>ominaciones y ganadores del GOTY</a:t>
            </a:r>
            <a:endParaRPr sz="1500"/>
          </a:p>
        </p:txBody>
      </p:sp>
      <p:sp>
        <p:nvSpPr>
          <p:cNvPr id="183" name="Google Shape;183;p18"/>
          <p:cNvSpPr txBox="1"/>
          <p:nvPr/>
        </p:nvSpPr>
        <p:spPr>
          <a:xfrm>
            <a:off x="7226750" y="677250"/>
            <a:ext cx="1531800" cy="23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GANADORES: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2014:  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2015: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2016:  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2017: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2018: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2019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2020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2021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2022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AAA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2023</a:t>
            </a: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:  AA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4" name="Google Shape;184;p18"/>
          <p:cNvSpPr txBox="1"/>
          <p:nvPr/>
        </p:nvSpPr>
        <p:spPr>
          <a:xfrm>
            <a:off x="7226750" y="3220100"/>
            <a:ext cx="1345800" cy="7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AAA: 7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AAA: 3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2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Indie : 0</a:t>
            </a:r>
            <a:endParaRPr sz="12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5" name="Google Shape;185;p18" title="The_Game_Awards_Logo_2024.svg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8967" y="4305375"/>
            <a:ext cx="1536807" cy="52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650" y="262850"/>
            <a:ext cx="6713850" cy="372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/>
          <p:nvPr>
            <p:ph idx="1" type="body"/>
          </p:nvPr>
        </p:nvSpPr>
        <p:spPr>
          <a:xfrm>
            <a:off x="419450" y="2935625"/>
            <a:ext cx="2145300" cy="8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b="1" lang="es" sz="1405"/>
              <a:t>Posibles nominados al Game of the Year 2025</a:t>
            </a:r>
            <a:endParaRPr b="1" sz="1405"/>
          </a:p>
        </p:txBody>
      </p:sp>
      <p:pic>
        <p:nvPicPr>
          <p:cNvPr id="192" name="Google Shape;192;p19" title="BluePrince_BoxArt_2.png"/>
          <p:cNvPicPr preferRelativeResize="0"/>
          <p:nvPr/>
        </p:nvPicPr>
        <p:blipFill rotWithShape="1">
          <a:blip r:embed="rId3">
            <a:alphaModFix/>
          </a:blip>
          <a:srcRect b="21524" l="0" r="0" t="5610"/>
          <a:stretch/>
        </p:blipFill>
        <p:spPr>
          <a:xfrm>
            <a:off x="3339534" y="288975"/>
            <a:ext cx="1045992" cy="152435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3" name="Google Shape;193;p19" title="descarga (1).jpe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47975" y="300650"/>
            <a:ext cx="1002475" cy="150647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4" name="Google Shape;194;p19" title="EGS_DEATHSTRANDINGDIRECTORSCUT_KOJIMAPRODUCTIONS_Expansion_S2_1200x1600-5f99e16507795f9b497716b470cfd876.jpeg"/>
          <p:cNvPicPr preferRelativeResize="0"/>
          <p:nvPr/>
        </p:nvPicPr>
        <p:blipFill rotWithShape="1">
          <a:blip r:embed="rId5">
            <a:alphaModFix/>
          </a:blip>
          <a:srcRect b="0" l="7348" r="4963" t="0"/>
          <a:stretch/>
        </p:blipFill>
        <p:spPr>
          <a:xfrm>
            <a:off x="4774600" y="291712"/>
            <a:ext cx="1002474" cy="1524356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19" title="donkey-kong-bananza-switch-2-nintendo-eshop-cover.jpg"/>
          <p:cNvPicPr preferRelativeResize="0"/>
          <p:nvPr/>
        </p:nvPicPr>
        <p:blipFill rotWithShape="1">
          <a:blip r:embed="rId6">
            <a:alphaModFix/>
          </a:blip>
          <a:srcRect b="0" l="29729" r="29590" t="0"/>
          <a:stretch/>
        </p:blipFill>
        <p:spPr>
          <a:xfrm>
            <a:off x="473350" y="300650"/>
            <a:ext cx="1085548" cy="15009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19" title="kingdom-come-deliverance-2-14rqo.png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581452" y="2838537"/>
            <a:ext cx="1085550" cy="144738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19" title="1748480715838_split_fiction_cover_ef82f4cc4c.png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166150" y="288975"/>
            <a:ext cx="1045999" cy="1569013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8" name="Google Shape;198;p19"/>
          <p:cNvSpPr txBox="1"/>
          <p:nvPr/>
        </p:nvSpPr>
        <p:spPr>
          <a:xfrm>
            <a:off x="4997563" y="1854375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9" name="Google Shape;199;p19"/>
          <p:cNvSpPr txBox="1"/>
          <p:nvPr/>
        </p:nvSpPr>
        <p:spPr>
          <a:xfrm>
            <a:off x="737863" y="1854375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0" name="Google Shape;200;p19"/>
          <p:cNvSpPr txBox="1"/>
          <p:nvPr/>
        </p:nvSpPr>
        <p:spPr>
          <a:xfrm>
            <a:off x="2170963" y="1854375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1" name="Google Shape;201;p19"/>
          <p:cNvSpPr txBox="1"/>
          <p:nvPr/>
        </p:nvSpPr>
        <p:spPr>
          <a:xfrm>
            <a:off x="7845963" y="4320850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2" name="Google Shape;202;p19"/>
          <p:cNvSpPr txBox="1"/>
          <p:nvPr/>
        </p:nvSpPr>
        <p:spPr>
          <a:xfrm>
            <a:off x="3584275" y="1854375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19"/>
          <p:cNvSpPr txBox="1"/>
          <p:nvPr/>
        </p:nvSpPr>
        <p:spPr>
          <a:xfrm>
            <a:off x="6410875" y="1854375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19" title="MV5BODA2YzRkODktNTIwYi00ZDk1LThlMTAtYzE4MGEyODM4NzZlXkEyXkFqcGc@._V1_FMjpg_UX1000_.jpg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601232" y="288984"/>
            <a:ext cx="1046000" cy="15690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5" name="Google Shape;205;p19"/>
          <p:cNvSpPr txBox="1"/>
          <p:nvPr/>
        </p:nvSpPr>
        <p:spPr>
          <a:xfrm>
            <a:off x="7845963" y="1858000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6" name="Google Shape;206;p19" title="hades-ii-1rb3z.png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46350" y="2838518"/>
            <a:ext cx="1085550" cy="144740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7" name="Google Shape;207;p19" title="MHWilds_normal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349400" y="2838525"/>
            <a:ext cx="1447398" cy="14473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8" name="Google Shape;208;p19" title="MV5BNDVjOGM1NTUtYmZkMC00MjAwLWFmZWQtNGI5ZDc0YWRlMTI4XkEyXkFqcGc@._V1_.jp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035147" y="2838525"/>
            <a:ext cx="964704" cy="1447398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09" name="Google Shape;209;p19"/>
          <p:cNvSpPr txBox="1"/>
          <p:nvPr/>
        </p:nvSpPr>
        <p:spPr>
          <a:xfrm>
            <a:off x="6410875" y="4320850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Indie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19"/>
          <p:cNvSpPr txBox="1"/>
          <p:nvPr/>
        </p:nvSpPr>
        <p:spPr>
          <a:xfrm>
            <a:off x="4794838" y="4320850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1" name="Google Shape;211;p19"/>
          <p:cNvSpPr txBox="1"/>
          <p:nvPr/>
        </p:nvSpPr>
        <p:spPr>
          <a:xfrm>
            <a:off x="3239238" y="4320850"/>
            <a:ext cx="556500" cy="33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AAA</a:t>
            </a:r>
            <a:endParaRPr b="1" sz="13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0"/>
          <p:cNvSpPr txBox="1"/>
          <p:nvPr>
            <p:ph type="title"/>
          </p:nvPr>
        </p:nvSpPr>
        <p:spPr>
          <a:xfrm>
            <a:off x="547450" y="1462375"/>
            <a:ext cx="4998900" cy="243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AAA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siguen liderando premios y ventas.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Indie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crecen en cantidad, calidad y reconocimiento.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Los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AA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pierden presencia.</a:t>
            </a:r>
            <a:br>
              <a:rPr lang="es" sz="1400">
                <a:latin typeface="Arial"/>
                <a:ea typeface="Arial"/>
                <a:cs typeface="Arial"/>
                <a:sym typeface="Arial"/>
              </a:rPr>
            </a:b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s" sz="1400">
                <a:latin typeface="Arial"/>
                <a:ea typeface="Arial"/>
                <a:cs typeface="Arial"/>
                <a:sym typeface="Arial"/>
              </a:rPr>
              <a:t>La industria es más </a:t>
            </a:r>
            <a:r>
              <a:rPr b="1" lang="es" sz="1400">
                <a:latin typeface="Arial"/>
                <a:ea typeface="Arial"/>
                <a:cs typeface="Arial"/>
                <a:sym typeface="Arial"/>
              </a:rPr>
              <a:t>diversa, creativa y equilibrada</a:t>
            </a:r>
            <a:r>
              <a:rPr lang="es" sz="1400">
                <a:latin typeface="Arial"/>
                <a:ea typeface="Arial"/>
                <a:cs typeface="Arial"/>
                <a:sym typeface="Arial"/>
              </a:rPr>
              <a:t> que nunca.</a:t>
            </a:r>
            <a:endParaRPr sz="3100"/>
          </a:p>
        </p:txBody>
      </p:sp>
      <p:sp>
        <p:nvSpPr>
          <p:cNvPr id="217" name="Google Shape;217;p20"/>
          <p:cNvSpPr txBox="1"/>
          <p:nvPr/>
        </p:nvSpPr>
        <p:spPr>
          <a:xfrm>
            <a:off x="547450" y="651450"/>
            <a:ext cx="4085100" cy="4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CONCLUSIONES GENERALES</a:t>
            </a:r>
            <a:endParaRPr b="1" sz="1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20" title="9d4d68ef-4c21-4e29-a0a8-c104a955d9ff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34500" y="-90100"/>
            <a:ext cx="2555049" cy="3832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1"/>
          <p:cNvSpPr txBox="1"/>
          <p:nvPr>
            <p:ph type="ctrTitle"/>
          </p:nvPr>
        </p:nvSpPr>
        <p:spPr>
          <a:xfrm>
            <a:off x="3537150" y="1694250"/>
            <a:ext cx="5278500" cy="138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i="1" lang="es" sz="1400"/>
              <a:t>“El futuro del videojuego no depende del tamaño del estudio, sino de la pasión y la innovación detrás de cada proyecto.”</a:t>
            </a:r>
            <a:endParaRPr i="1" sz="1400"/>
          </a:p>
        </p:txBody>
      </p:sp>
      <p:sp>
        <p:nvSpPr>
          <p:cNvPr id="224" name="Google Shape;224;p21"/>
          <p:cNvSpPr txBox="1"/>
          <p:nvPr>
            <p:ph idx="1" type="subTitle"/>
          </p:nvPr>
        </p:nvSpPr>
        <p:spPr>
          <a:xfrm>
            <a:off x="6680025" y="4246725"/>
            <a:ext cx="1878300" cy="4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Luis Fernández García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